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6" autoAdjust="0"/>
    <p:restoredTop sz="96327"/>
  </p:normalViewPr>
  <p:slideViewPr>
    <p:cSldViewPr>
      <p:cViewPr varScale="1">
        <p:scale>
          <a:sx n="110" d="100"/>
          <a:sy n="110" d="100"/>
        </p:scale>
        <p:origin x="13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487BE86-CEE3-454B-98A9-FF1E181334E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5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ACA6827-E511-EA49-928A-B4A011EA23C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893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C05E58-846A-B146-8C77-3AEC835A227E}" type="slidenum">
              <a:rPr lang="en-GB"/>
              <a:pPr/>
              <a:t>1</a:t>
            </a:fld>
            <a:endParaRPr lang="en-GB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0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333375"/>
            <a:ext cx="31956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2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98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99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0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35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50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9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28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7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77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82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28" name="Picture 4"/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308725"/>
            <a:ext cx="275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38163" indent="-266700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09625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079500" indent="-268288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3509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8081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>
              <a:defRPr/>
            </a:pPr>
            <a:r>
              <a:rPr lang="he-IL" altLang="en-US" dirty="0">
                <a:ea typeface="+mj-ea"/>
              </a:rPr>
              <a:t>בינה מלאכותית </a:t>
            </a:r>
            <a:br>
              <a:rPr lang="he-IL" altLang="en-US" dirty="0">
                <a:ea typeface="+mj-ea"/>
              </a:rPr>
            </a:br>
            <a:r>
              <a:rPr lang="he-IL" altLang="en-US" dirty="0">
                <a:ea typeface="+mj-ea"/>
              </a:rPr>
              <a:t>השלכות, סיכונים והזדמנויות</a:t>
            </a:r>
            <a:br>
              <a:rPr lang="he-IL" altLang="en-US" dirty="0">
                <a:ea typeface="+mj-ea"/>
              </a:rPr>
            </a:br>
            <a:endParaRPr lang="en-US" altLang="en-US" dirty="0">
              <a:ea typeface="+mj-ea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4" y="3446850"/>
            <a:ext cx="8374063" cy="539750"/>
          </a:xfrm>
        </p:spPr>
        <p:txBody>
          <a:bodyPr/>
          <a:lstStyle/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FontTx/>
              <a:buNone/>
              <a:defRPr/>
            </a:pPr>
            <a:r>
              <a:rPr lang="he-IL" altLang="en-US" dirty="0">
                <a:ea typeface="+mn-ea"/>
              </a:rPr>
              <a:t>ד״ר שחר אבין</a:t>
            </a:r>
            <a:br>
              <a:rPr lang="en-US" altLang="en-US" dirty="0">
                <a:ea typeface="+mn-ea"/>
              </a:rPr>
            </a:br>
            <a:r>
              <a:rPr lang="he-IL" altLang="en-US" dirty="0">
                <a:ea typeface="+mn-ea"/>
              </a:rPr>
              <a:t>המכון לחקר סיכונים קיומיים, אוניברסיטת קיימברידג׳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b="1" dirty="0">
                <a:solidFill>
                  <a:schemeClr val="tx2"/>
                </a:solidFill>
                <a:ea typeface="+mn-ea"/>
              </a:rPr>
              <a:t>Centre for the Study of Existential Risk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511A-94AC-8F4E-A67B-A972A2D5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איך עושים את זה? למה עכשיו?</a:t>
            </a:r>
            <a:endParaRPr lang="en-US" dirty="0"/>
          </a:p>
        </p:txBody>
      </p:sp>
      <p:pic>
        <p:nvPicPr>
          <p:cNvPr id="6" name="image8.jpg" descr="image8.jpg">
            <a:extLst>
              <a:ext uri="{FF2B5EF4-FFF2-40B4-BE49-F238E27FC236}">
                <a16:creationId xmlns:a16="http://schemas.microsoft.com/office/drawing/2014/main" id="{B3C09FB9-148E-0044-B128-0AA547F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12" y="1534562"/>
            <a:ext cx="2530400" cy="25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9.jpg" descr="image9.jpg">
            <a:extLst>
              <a:ext uri="{FF2B5EF4-FFF2-40B4-BE49-F238E27FC236}">
                <a16:creationId xmlns:a16="http://schemas.microsoft.com/office/drawing/2014/main" id="{026B6FF2-F59E-FA41-9EC6-5C607433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51" y="1559958"/>
            <a:ext cx="3265773" cy="2517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Amazon Web Services Logo">
            <a:extLst>
              <a:ext uri="{FF2B5EF4-FFF2-40B4-BE49-F238E27FC236}">
                <a16:creationId xmlns:a16="http://schemas.microsoft.com/office/drawing/2014/main" id="{3888969D-0DA4-C048-9B35-EB8645FA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1063" y="4856854"/>
            <a:ext cx="10668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 Cloud Logo">
            <a:extLst>
              <a:ext uri="{FF2B5EF4-FFF2-40B4-BE49-F238E27FC236}">
                <a16:creationId xmlns:a16="http://schemas.microsoft.com/office/drawing/2014/main" id="{F26B39DC-F941-B74C-B5F3-DC0FB866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125" y="4743942"/>
            <a:ext cx="1501625" cy="7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BM Cloud Logo">
            <a:extLst>
              <a:ext uri="{FF2B5EF4-FFF2-40B4-BE49-F238E27FC236}">
                <a16:creationId xmlns:a16="http://schemas.microsoft.com/office/drawing/2014/main" id="{DD1E7F31-E020-EE4D-829F-4F79687D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676" y="4653136"/>
            <a:ext cx="838718" cy="8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soft Azure Logo">
            <a:extLst>
              <a:ext uri="{FF2B5EF4-FFF2-40B4-BE49-F238E27FC236}">
                <a16:creationId xmlns:a16="http://schemas.microsoft.com/office/drawing/2014/main" id="{CE2CE3EF-5D6E-724E-A623-54D5C58A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6394" y="4698611"/>
            <a:ext cx="1384831" cy="9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ibaba Cloud Logo">
            <a:extLst>
              <a:ext uri="{FF2B5EF4-FFF2-40B4-BE49-F238E27FC236}">
                <a16:creationId xmlns:a16="http://schemas.microsoft.com/office/drawing/2014/main" id="{CC07C452-0F73-CA49-B939-AE6F545E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923" y="4723509"/>
            <a:ext cx="838717" cy="8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3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549B-1CF6-794B-A970-C03A678C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C00C-6B47-D44F-ABE9-E34DAC07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בינה מלאכותית – קשיים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075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זה יקר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C6EE9-24A2-4649-9200-28F08B2D55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יקר במחשוב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יקר בדאטה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יקר במהנדסים / חוקרים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יקר בטעויות (נגיע לזה)</a:t>
            </a:r>
            <a:endParaRPr lang="en-US" dirty="0"/>
          </a:p>
        </p:txBody>
      </p:sp>
      <p:pic>
        <p:nvPicPr>
          <p:cNvPr id="4098" name="Picture 2" descr="AI and Compute">
            <a:extLst>
              <a:ext uri="{FF2B5EF4-FFF2-40B4-BE49-F238E27FC236}">
                <a16:creationId xmlns:a16="http://schemas.microsoft.com/office/drawing/2014/main" id="{12B823EE-AE52-FA44-BA3E-A8B9679F14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175" y="2243286"/>
            <a:ext cx="4110038" cy="29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A775-B57F-2B48-837C-1420425C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מודלים סטטיסטיים עושים טעויות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CB584-1513-E345-AC9D-4B4BF27F9D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4094" y="2325687"/>
            <a:ext cx="2870200" cy="28321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17DE04-C78A-0847-9C71-980664D5C3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21225" y="2719387"/>
            <a:ext cx="3962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64FB-9A5A-9A40-8D08-A4980118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לימוד ע״י מטרה רגיש להגדרת המטרה</a:t>
            </a:r>
            <a:endParaRPr lang="en-US" dirty="0"/>
          </a:p>
        </p:txBody>
      </p:sp>
      <p:pic>
        <p:nvPicPr>
          <p:cNvPr id="6" name="Content Placeholder 5" descr="0_UoBrrtrY2rx2SvXr.gif">
            <a:extLst>
              <a:ext uri="{FF2B5EF4-FFF2-40B4-BE49-F238E27FC236}">
                <a16:creationId xmlns:a16="http://schemas.microsoft.com/office/drawing/2014/main" id="{DE72861F-3849-744F-A66D-680FFB8B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054" y="1708150"/>
            <a:ext cx="5400304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2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7AFB-3507-0245-BF78-96865098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מודלים עצומים הם ״קופסה שחורה״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356F90-3F94-FF45-8A86-83BA8BC8F1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871" y="1708150"/>
            <a:ext cx="6414671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256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A0C9-530A-6342-B3DF-3E3CACED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מודלים רגישים </a:t>
            </a:r>
            <a:r>
              <a:rPr lang="he-IL" dirty="0" err="1"/>
              <a:t>ל״דוגמאות</a:t>
            </a:r>
            <a:r>
              <a:rPr lang="he-IL" dirty="0"/>
              <a:t> יריבות״</a:t>
            </a:r>
            <a:endParaRPr lang="en-US" dirty="0"/>
          </a:p>
        </p:txBody>
      </p:sp>
      <p:pic>
        <p:nvPicPr>
          <p:cNvPr id="6146" name="Picture 2" descr="Erasing Stop Signs: ShapeShifter Shows Self-Driving Cars Can Still Be  Manipulated | School of Computational Science and Engineering">
            <a:extLst>
              <a:ext uri="{FF2B5EF4-FFF2-40B4-BE49-F238E27FC236}">
                <a16:creationId xmlns:a16="http://schemas.microsoft.com/office/drawing/2014/main" id="{A5EA7459-EEDC-1C40-BE2D-66270A80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018" y="3665622"/>
            <a:ext cx="3635896" cy="21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ttacking Machine Learning with Adversarial Examples">
            <a:extLst>
              <a:ext uri="{FF2B5EF4-FFF2-40B4-BE49-F238E27FC236}">
                <a16:creationId xmlns:a16="http://schemas.microsoft.com/office/drawing/2014/main" id="{02826B4F-54D9-414E-B8A3-320CF08D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128" y="1412776"/>
            <a:ext cx="4773936" cy="1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87D15-D34D-7B4D-9323-A10D10292B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626144"/>
            <a:ext cx="3189760" cy="42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C00C-6B47-D44F-ABE9-E34DAC07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בינה מלאכותית – תחומים בעלי חשיבות מיוחדת:</a:t>
            </a:r>
          </a:p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בטחון, סייבר ומידע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037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בביטחון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C6EE9-24A2-4649-9200-28F08B2D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2033587"/>
          </a:xfrm>
        </p:spPr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כבר כאן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לא רק מערכות נשק אוטונומיות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A79882-7D4E-2D4B-A480-1C2B2F6857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595437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F507B-6862-AE42-BFFF-49B537CE2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11" y="4221088"/>
            <a:ext cx="2800218" cy="1302758"/>
          </a:xfrm>
          <a:prstGeom prst="rect">
            <a:avLst/>
          </a:prstGeom>
        </p:spPr>
      </p:pic>
      <p:pic>
        <p:nvPicPr>
          <p:cNvPr id="7174" name="Picture 6" descr="Project Maven to Deploy Computer Algorithms to War Zone by Year's End &gt;  U.S. DEPARTMENT OF DEFENSE &gt; Defense Department News">
            <a:extLst>
              <a:ext uri="{FF2B5EF4-FFF2-40B4-BE49-F238E27FC236}">
                <a16:creationId xmlns:a16="http://schemas.microsoft.com/office/drawing/2014/main" id="{7740BDED-133A-AB49-8A7C-758B4B94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6434" y="3741737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6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בביטחון – יתרונות וחסרונות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277E5-5ABF-924C-B964-0F90EF0FD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175" y="1556792"/>
            <a:ext cx="4110038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חסרונות: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סימני שאלה חוקיים ואתיים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מחסור במנגנוני בדיקה, בטיחות ותחקור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כישלון במקרי קצה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רגישות לקלט זדוני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קלות העתקה / הפצה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F74CC-D7F5-D04A-9F24-07538407B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556792"/>
            <a:ext cx="4111625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יתרונות: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הרחקת לוחמים מקו האש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ניתוח מהיר של כמויות נתונים גדולות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הוזלה של פעולות שגרתיות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defRPr/>
            </a:pPr>
            <a:r>
              <a:rPr lang="he-IL" dirty="0">
                <a:ea typeface="+mj-ea"/>
              </a:rPr>
              <a:t>מי אני, מי אנחנו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  <a:defRPr/>
            </a:pPr>
            <a:r>
              <a:rPr lang="he-IL" dirty="0">
                <a:ea typeface="+mn-ea"/>
              </a:rPr>
              <a:t>חוקר במכון מאז הקמתו לפני 6 שנים, עם התמקדות בעתידי וסיכוני בינה מלאכותית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  <a:defRPr/>
            </a:pPr>
            <a:r>
              <a:rPr lang="he-IL" dirty="0">
                <a:ea typeface="+mn-ea"/>
              </a:rPr>
              <a:t>שירות ב-8200, תואר ראשון בפיסיקה, דוקטורט בפילוסופיה של המדע, שנה בגוגל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  <a:defRPr/>
            </a:pPr>
            <a:r>
              <a:rPr lang="he-IL" dirty="0">
                <a:ea typeface="+mn-ea"/>
              </a:rPr>
              <a:t>המכון: מכון מחקר אקדמי שמתמקד בתרחישים בהם מיליארד או יותר אנשים מתים, ושל תחומים שקשורים לתרחישים הללו.</a:t>
            </a:r>
            <a:endParaRPr lang="en-GB" dirty="0">
              <a:ea typeface="+mn-ea"/>
            </a:endParaRP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  <a:defRPr/>
            </a:pPr>
            <a:r>
              <a:rPr lang="he-IL" dirty="0">
                <a:ea typeface="+mn-ea"/>
              </a:rPr>
              <a:t>פרסומים רלוונטיים:</a:t>
            </a:r>
          </a:p>
          <a:p>
            <a:pPr lvl="1" indent="-269875" algn="r" rtl="1">
              <a:defRPr/>
            </a:pPr>
            <a:r>
              <a:rPr lang="he-IL" dirty="0">
                <a:ea typeface="+mn-ea"/>
              </a:rPr>
              <a:t>סקירת סיכונים משימוש זדוני בבינה מלאכותית</a:t>
            </a:r>
          </a:p>
          <a:p>
            <a:pPr lvl="1" indent="-269875" algn="r" rtl="1">
              <a:defRPr/>
            </a:pPr>
            <a:r>
              <a:rPr lang="he-IL" dirty="0">
                <a:ea typeface="+mn-ea"/>
              </a:rPr>
              <a:t>השלכות של טכנולוגיות מידע על תהליכי קבלת החלטות בחברות דמוקרטיות</a:t>
            </a:r>
          </a:p>
          <a:p>
            <a:pPr lvl="1" indent="-269875" algn="r" rtl="1">
              <a:defRPr/>
            </a:pPr>
            <a:r>
              <a:rPr lang="he-IL" dirty="0">
                <a:ea typeface="+mn-ea"/>
              </a:rPr>
              <a:t>כלים לבניית אמון (ציבורי/רגולטורי) בתהליכי פיתוח בינה מלאכותית</a:t>
            </a:r>
          </a:p>
          <a:p>
            <a:pPr lvl="1" indent="-269875" algn="r" rtl="1">
              <a:defRPr/>
            </a:pP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בביטחון – דיונים בקהילה הטכנית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2532F-AF02-B645-AF7C-54FFB081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" y="1484784"/>
            <a:ext cx="5723722" cy="2320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4F64F-7937-A545-93C7-FF577330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336" y="2996952"/>
            <a:ext cx="5127818" cy="30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בביטחון – דיונים בקהילה הבינלאומית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141684-3D42-5C46-A967-B139E9CE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383614"/>
            <a:ext cx="331236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39671C1-B85E-2A4E-B96D-F7875C45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3337213"/>
            <a:ext cx="1946044" cy="25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0737166-2180-DE40-9461-DD5CB027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3948" y="3611978"/>
            <a:ext cx="3382987" cy="22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F3D11-9C0B-1046-B2D5-35998E472A47}"/>
              </a:ext>
            </a:extLst>
          </p:cNvPr>
          <p:cNvSpPr txBox="1"/>
          <p:nvPr/>
        </p:nvSpPr>
        <p:spPr>
          <a:xfrm>
            <a:off x="611560" y="1556792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dirty="0"/>
              <a:t>שני עקרונות מרכזיים:</a:t>
            </a:r>
          </a:p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he-IL" dirty="0"/>
              <a:t>שליטה אנושית משמעותית על החלטות שימוש בכוח קטלני</a:t>
            </a:r>
          </a:p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he-IL" dirty="0"/>
              <a:t>איסור על מערכות קטלניות שלא מאפשרות וידוא שליטה אנושית משמעותית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5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בביטחון – ממשלת ארה״ב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9145A-8533-A245-B8F7-E2A8681E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1340768"/>
            <a:ext cx="7236296" cy="48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בסייבר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C6EE9-24A2-4649-9200-28F08B2D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3449042"/>
          </a:xfrm>
        </p:spPr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כבר כאן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מגוון רחב של תפקידים, התקפיים והגנתיים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וגם – מערכות בינה מלאכותית הן בעצמן מטרה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7EBCB-CA3A-4D4F-AEA0-4AA64AC0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708150"/>
            <a:ext cx="3827785" cy="2153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A2782-E90E-E14B-AE8A-1D2AF6D3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085615"/>
            <a:ext cx="3467745" cy="19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בסייבר – התקפה והגנה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277E5-5ABF-924C-B964-0F90EF0FD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175" y="1556792"/>
            <a:ext cx="4110038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הגנה: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חיפוש חולשות ופרצות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זיהוי זיופים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לימוד תבניות התנהגות וזיהוי אנומליות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F74CC-D7F5-D04A-9F24-07538407B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556792"/>
            <a:ext cx="4111625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התקפה: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חיפוש חולשות ופרצות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זיוף (תמונה, קול)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מציאת קורבנות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התאמת מתקפה לקורבן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זליגת מידע</a:t>
            </a:r>
          </a:p>
        </p:txBody>
      </p:sp>
    </p:spTree>
    <p:extLst>
      <p:ext uri="{BB962C8B-B14F-4D97-AF65-F5344CB8AC3E}">
        <p14:creationId xmlns:p14="http://schemas.microsoft.com/office/powerpoint/2010/main" val="355425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במידע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C6EE9-24A2-4649-9200-28F08B2D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3449042"/>
          </a:xfrm>
        </p:spPr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כבר כאן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התשתית שמאפשרת מנועי חיפוש, רשתות חברתיות, ופרסום אישי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9134D-52E4-C349-9E1E-AF447ABC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23" y="1629050"/>
            <a:ext cx="3468768" cy="195118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DF6FB57-3E67-9C41-8539-33D2E7C5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2926365" cy="24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86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בינה מלאכותית במידע – אתגרים והמלצות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277E5-5ABF-924C-B964-0F90EF0FD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175" y="1412776"/>
            <a:ext cx="4110038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המלצות: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רב </a:t>
            </a:r>
            <a:r>
              <a:rPr lang="he-IL" dirty="0" err="1"/>
              <a:t>ה״פתרונות</a:t>
            </a:r>
            <a:r>
              <a:rPr lang="he-IL" dirty="0"/>
              <a:t>״ יותר בעייתיים מהבעיה שהם מנסים לפתור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ניתור מסרים </a:t>
            </a:r>
            <a:r>
              <a:rPr lang="he-IL" dirty="0" err="1"/>
              <a:t>ו״טרנדים</a:t>
            </a:r>
            <a:r>
              <a:rPr lang="he-IL" dirty="0"/>
              <a:t>״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קבוצות מומחים לתקשורת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לכל אסון יהיה אספקט של מידע – צריך להתכונן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F74CC-D7F5-D04A-9F24-07538407B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412776"/>
            <a:ext cx="4111625" cy="4067175"/>
          </a:xfrm>
        </p:spPr>
        <p:txBody>
          <a:bodyPr/>
          <a:lstStyle/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dirty="0"/>
              <a:t>אתגרים: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הפצת מידע שקרי/מטעה בעלות אפסית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הרבה יותר מידע, פחות תשומת לב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קהילות חסינות למידע חדש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קושי בקביעת אמינות מידע</a:t>
            </a:r>
          </a:p>
        </p:txBody>
      </p:sp>
    </p:spTree>
    <p:extLst>
      <p:ext uri="{BB962C8B-B14F-4D97-AF65-F5344CB8AC3E}">
        <p14:creationId xmlns:p14="http://schemas.microsoft.com/office/powerpoint/2010/main" val="274144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549B-1CF6-794B-A970-C03A678C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C00C-6B47-D44F-ABE9-E34DAC07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בינה מלאכותית – הזדמנויות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592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אתיקה של בינה מלאכותית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C6EE9-24A2-4649-9200-28F08B2D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23929" y="1708150"/>
            <a:ext cx="4834310" cy="3449042"/>
          </a:xfrm>
        </p:spPr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אנחנו בונים את העתיד שבו נחיה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חשיבות הידע של מי שהכי קרוב לטכנולוגיה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אבל גם החשיבות של התמונה הגדולה וחשיבת ״צוות אדום״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אף אחד לא רוצה שהילדים שלו יגדלו בדיסטופיה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E40C5-94B1-6B41-B460-01DD6568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8150"/>
            <a:ext cx="3586228" cy="1779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B2940-10BE-A54A-BDD0-9FB5D92A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700477"/>
            <a:ext cx="3586228" cy="1346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D76AF-E22E-9343-AD1D-7FAE9F5B7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" y="5157192"/>
            <a:ext cx="3885829" cy="8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רגולציה של בינה מלאכותית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524C-3A27-1B44-9085-C1649E7D5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כלים לניתוח והסבר של החלטות ותקלות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קהילת צוותים אדומים והערכות סיכונים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תחקור ושיתוף מידע לגבי תקלות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מניעת הפצה לגורמים זדוניים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365C29-FC46-7D4B-860B-A850C6C34F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תחומים מותרים ואסורים לשימוש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פיקוח ע״י משגיחים וחברות צד שלישי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סטנדרטים לאיסוף ושימור מידע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כלים לבדיקות והערכה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3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549B-1CF6-794B-A970-C03A678C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C00C-6B47-D44F-ABE9-E34DAC07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בינה מלאכותית – אז והיום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395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6577-3E22-904E-A25D-7A445D6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עתידנות ואסטרטגיה של בינה מלאכותית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3B5D-33D6-E646-A30F-C413C99C7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אם נדע לאן אנחנו הולכים נוכל לשנות כיוון, או לפחות להתכונן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דורש שיחה מתמדת, ולא תמיד פשוטה, בין הרבה גופים שונים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אבל זה גם יכול להיות כיף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5403F9-45AF-344E-B8A7-2C92ECFCF2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175" y="2200473"/>
            <a:ext cx="4110038" cy="30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64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549B-1CF6-794B-A970-C03A678C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700808"/>
            <a:ext cx="7772400" cy="1362075"/>
          </a:xfrm>
        </p:spPr>
        <p:txBody>
          <a:bodyPr/>
          <a:lstStyle/>
          <a:p>
            <a:pPr algn="ctr" rtl="1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he-IL" dirty="0">
                <a:solidFill>
                  <a:schemeClr val="accent4"/>
                </a:solidFill>
              </a:rPr>
              <a:t>תודה! יש שאלות?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C00C-6B47-D44F-ABE9-E34DAC07D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678906"/>
            <a:ext cx="7772400" cy="3342382"/>
          </a:xfrm>
        </p:spPr>
        <p:txBody>
          <a:bodyPr/>
          <a:lstStyle/>
          <a:p>
            <a:pPr marL="0" indent="0" algn="r" rtl="0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r>
              <a:rPr lang="he-IL" sz="3200" dirty="0"/>
              <a:t>רוצים ללמוד עוד?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200" dirty="0"/>
              <a:t>כנס של לשכת המהנדסים בנושא אתיקה ורגולציה בבינה מלאכותית (יום חמישי הבא)</a:t>
            </a:r>
          </a:p>
          <a:p>
            <a:pPr marL="457200" indent="-457200" algn="r" rtl="1" eaLnBrk="1" fontAlgn="base" hangingPunct="1">
              <a:spcBef>
                <a:spcPct val="0"/>
              </a:spcBef>
              <a:spcAft>
                <a:spcPct val="75000"/>
              </a:spcAft>
              <a:buFont typeface="Arial" panose="020B0604020202020204" pitchFamily="34" charset="0"/>
              <a:buChar char="•"/>
            </a:pPr>
            <a:r>
              <a:rPr lang="he-IL" sz="3200" dirty="0"/>
              <a:t>״עליית המכונות״ </a:t>
            </a:r>
            <a:r>
              <a:rPr lang="he-IL" sz="3200" dirty="0" err="1"/>
              <a:t>בפייסבוק</a:t>
            </a:r>
            <a:endParaRPr lang="he-IL" sz="3200" dirty="0"/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GB" sz="3200" dirty="0"/>
              <a:t>Robert Miles</a:t>
            </a:r>
            <a:r>
              <a:rPr lang="he-IL" sz="3200" dirty="0"/>
              <a:t> </a:t>
            </a:r>
            <a:r>
              <a:rPr lang="he-IL" sz="3200" dirty="0" err="1"/>
              <a:t>ביוטיוב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832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3200-6949-3241-BB3C-F1955B72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</p:spPr>
        <p:txBody>
          <a:bodyPr wrap="square" anchor="t">
            <a:normAutofit/>
          </a:bodyPr>
          <a:lstStyle/>
          <a:p>
            <a:pPr algn="r"/>
            <a:r>
              <a:rPr lang="he-IL" dirty="0"/>
              <a:t>אלן </a:t>
            </a:r>
            <a:r>
              <a:rPr lang="he-IL" dirty="0" err="1"/>
              <a:t>טיורינג</a:t>
            </a:r>
            <a:endParaRPr lang="en-US" dirty="0"/>
          </a:p>
        </p:txBody>
      </p:sp>
      <p:pic>
        <p:nvPicPr>
          <p:cNvPr id="4" name="imitationgame.jpg" descr="imitationgame.jpg">
            <a:extLst>
              <a:ext uri="{FF2B5EF4-FFF2-40B4-BE49-F238E27FC236}">
                <a16:creationId xmlns:a16="http://schemas.microsoft.com/office/drawing/2014/main" id="{20BB488E-8540-0A4C-9FE0-DEB3AA333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84175" y="1708150"/>
            <a:ext cx="4110038" cy="4067175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F90B5DB-CBF0-44E3-BCB6-A1FF70D14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/>
          <a:p>
            <a:r>
              <a:rPr lang="en-GB" dirty="0"/>
              <a:t>Computing Machinery and Intelligence, </a:t>
            </a:r>
            <a:r>
              <a:rPr lang="en-GB" i="1" dirty="0"/>
              <a:t>Mind</a:t>
            </a:r>
            <a:r>
              <a:rPr lang="en-GB" dirty="0"/>
              <a:t> (1950)</a:t>
            </a:r>
          </a:p>
          <a:p>
            <a:pPr algn="r" rtl="1"/>
            <a:r>
              <a:rPr lang="he-IL" dirty="0"/>
              <a:t>מבחן </a:t>
            </a:r>
            <a:r>
              <a:rPr lang="he-IL" dirty="0" err="1"/>
              <a:t>טיורינג</a:t>
            </a:r>
            <a:endParaRPr lang="he-IL" dirty="0"/>
          </a:p>
          <a:p>
            <a:pPr algn="r" rtl="1"/>
            <a:r>
              <a:rPr lang="he-IL" dirty="0"/>
              <a:t>ההתכנות של בינה מלאכותית</a:t>
            </a:r>
          </a:p>
          <a:p>
            <a:pPr algn="r" rtl="1"/>
            <a:r>
              <a:rPr lang="he-IL" dirty="0"/>
              <a:t>הפתרון המוצע: למידה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9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FE1D-75EE-2643-8AF9-631AEB21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</p:spPr>
        <p:txBody>
          <a:bodyPr wrap="square" anchor="t">
            <a:normAutofit/>
          </a:bodyPr>
          <a:lstStyle/>
          <a:p>
            <a:pPr algn="r"/>
            <a:r>
              <a:rPr lang="he-IL" dirty="0"/>
              <a:t>מערכות מומחה </a:t>
            </a:r>
            <a:r>
              <a:rPr lang="he-IL" dirty="0" err="1"/>
              <a:t>ו״פשוט</a:t>
            </a:r>
            <a:r>
              <a:rPr lang="he-IL" dirty="0"/>
              <a:t> תוכנה״</a:t>
            </a:r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5527C9C-5776-5F47-9934-9642B539E3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175" y="2354600"/>
            <a:ext cx="4110038" cy="2774275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F255CE4-A901-4E37-886C-440DA389A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״תוכנה דור 1.0״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מתכנת פותר בעיה בראש, או שואל מומחה איך לפתור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את הפתרון כותבים כתוכנה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המשתמש משתמש בתוכנה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עובד רק עבור תחום צר של בעיות...</a:t>
            </a:r>
          </a:p>
          <a:p>
            <a:pPr marL="0" indent="0" algn="r" rtl="1" eaLnBrk="1" fontAlgn="base" hangingPunct="1">
              <a:spcBef>
                <a:spcPct val="0"/>
              </a:spcBef>
              <a:spcAft>
                <a:spcPct val="750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756E-2841-6246-B892-677B9DDC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he-IL" dirty="0"/>
              <a:t>לימוד מכונה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9127D-834B-694C-92C0-2786D5732C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״תוכנה דור 2.0?״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מדען מידע מגדיר איך נראה פתרון ״נכון״ (ע״י דוגמאות או פונקציית הערכה)</a:t>
            </a:r>
          </a:p>
          <a:p>
            <a:pPr marL="269875" indent="-269875" algn="r" rtl="1" eaLnBrk="1" fontAlgn="base" hangingPunct="1">
              <a:spcBef>
                <a:spcPct val="0"/>
              </a:spcBef>
              <a:spcAft>
                <a:spcPct val="75000"/>
              </a:spcAft>
              <a:buChar char="•"/>
            </a:pPr>
            <a:r>
              <a:rPr lang="he-IL" dirty="0"/>
              <a:t>מהנדס בינה מלאכותית מאמן מודל שלומד את הפתרון, ובתקווה יודע להכליל למקרים מעבר לדוגמאות</a:t>
            </a:r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4C0D171-CACA-2E49-8378-46FFFAD7FA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8644" y="1708150"/>
            <a:ext cx="3441099" cy="406717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91C81C-6C6C-4346-A907-4713ACC5201A}"/>
              </a:ext>
            </a:extLst>
          </p:cNvPr>
          <p:cNvSpPr txBox="1"/>
          <p:nvPr/>
        </p:nvSpPr>
        <p:spPr>
          <a:xfrm>
            <a:off x="718644" y="5775325"/>
            <a:ext cx="291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GB" dirty="0"/>
              <a:t>https://</a:t>
            </a:r>
            <a:r>
              <a:rPr lang="en-GB" dirty="0" err="1"/>
              <a:t>xkcd.com</a:t>
            </a:r>
            <a:r>
              <a:rPr lang="en-GB" dirty="0"/>
              <a:t>/1838/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177B-4380-3D4B-9CFC-8FC8B2FF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רשתות </a:t>
            </a:r>
            <a:r>
              <a:rPr lang="he-IL" dirty="0" err="1"/>
              <a:t>ניורונים</a:t>
            </a:r>
            <a:r>
              <a:rPr lang="he-IL" dirty="0"/>
              <a:t> עמוקות</a:t>
            </a:r>
            <a:endParaRPr lang="en-US" dirty="0"/>
          </a:p>
        </p:txBody>
      </p:sp>
      <p:pic>
        <p:nvPicPr>
          <p:cNvPr id="5" name="https://lh6.googleusercontent.com/-Je-VCqhBoCE/VO5DRi39teI/AAAAAAAAC_U/5wSiWJ4F1Gg/w1240-h1629/DeepMindNatureCover.jpg" descr="https://lh6.googleusercontent.com/-Je-VCqhBoCE/VO5DRi39teI/AAAAAAAAC_U/5wSiWJ4F1Gg/w1240-h1629/DeepMindNatureCover.jpg">
            <a:extLst>
              <a:ext uri="{FF2B5EF4-FFF2-40B4-BE49-F238E27FC236}">
                <a16:creationId xmlns:a16="http://schemas.microsoft.com/office/drawing/2014/main" id="{CA8A913D-53AA-0A4A-BAE5-74B7E84E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8150"/>
            <a:ext cx="2679057" cy="351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https://pbs.twimg.com/media/CZzDIl4WIAAk42M.jpg" descr="https://pbs.twimg.com/media/CZzDIl4WIAAk42M.jpg">
            <a:extLst>
              <a:ext uri="{FF2B5EF4-FFF2-40B4-BE49-F238E27FC236}">
                <a16:creationId xmlns:a16="http://schemas.microsoft.com/office/drawing/2014/main" id="{8363649E-BE17-9149-89B9-200E1C3F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16" y="1708150"/>
            <a:ext cx="2679825" cy="351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4F2B05B-4695-3D4E-94B3-55197118A1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872" y="1704694"/>
            <a:ext cx="2679057" cy="352295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637A1-B5DB-EE4C-8C9C-AA1C134B8D36}"/>
              </a:ext>
            </a:extLst>
          </p:cNvPr>
          <p:cNvSpPr txBox="1"/>
          <p:nvPr/>
        </p:nvSpPr>
        <p:spPr>
          <a:xfrm>
            <a:off x="575556" y="53691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dirty="0"/>
              <a:t>2015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864C5-A4E9-C045-8AB0-26B5882538B8}"/>
              </a:ext>
            </a:extLst>
          </p:cNvPr>
          <p:cNvSpPr txBox="1"/>
          <p:nvPr/>
        </p:nvSpPr>
        <p:spPr>
          <a:xfrm>
            <a:off x="3419872" y="53691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dirty="0"/>
              <a:t>2016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DDDCB-9D39-8C49-9B3C-5459A41CEBB4}"/>
              </a:ext>
            </a:extLst>
          </p:cNvPr>
          <p:cNvSpPr txBox="1"/>
          <p:nvPr/>
        </p:nvSpPr>
        <p:spPr>
          <a:xfrm>
            <a:off x="6516216" y="53691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dirty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E097-2040-EB43-8A05-5B97E7D2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וזה עובד?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BF4C-124B-974C-9C8B-C0B452A7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391670"/>
            <a:ext cx="8312727" cy="2617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2B4B5-6FB3-6D41-8318-4CE955BE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8" y="4149080"/>
            <a:ext cx="7962900" cy="180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12727-5E8B-994E-B6AB-FBABFBE8D240}"/>
              </a:ext>
            </a:extLst>
          </p:cNvPr>
          <p:cNvSpPr txBox="1"/>
          <p:nvPr/>
        </p:nvSpPr>
        <p:spPr>
          <a:xfrm>
            <a:off x="2673166" y="5816047"/>
            <a:ext cx="6055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www.theguardian.com</a:t>
            </a:r>
            <a:r>
              <a:rPr lang="en-US" sz="1200" dirty="0"/>
              <a:t>/</a:t>
            </a:r>
            <a:r>
              <a:rPr lang="en-US" sz="1200" dirty="0" err="1"/>
              <a:t>commentisfree</a:t>
            </a:r>
            <a:r>
              <a:rPr lang="en-US" sz="1200" dirty="0"/>
              <a:t>/2020/</a:t>
            </a:r>
            <a:r>
              <a:rPr lang="en-US" sz="1200" dirty="0" err="1"/>
              <a:t>sep</a:t>
            </a:r>
            <a:r>
              <a:rPr lang="en-US" sz="1200" dirty="0"/>
              <a:t>/08/robot-wrote-this-article-gpt-3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9CAFA-9439-5D4B-9AED-CB9891B67409}"/>
              </a:ext>
            </a:extLst>
          </p:cNvPr>
          <p:cNvSpPr txBox="1"/>
          <p:nvPr/>
        </p:nvSpPr>
        <p:spPr>
          <a:xfrm>
            <a:off x="4047843" y="3870826"/>
            <a:ext cx="468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paperswithcode.com</a:t>
            </a:r>
            <a:r>
              <a:rPr lang="en-US" sz="1200" dirty="0"/>
              <a:t>/</a:t>
            </a:r>
            <a:r>
              <a:rPr lang="en-US" sz="1200" dirty="0" err="1"/>
              <a:t>sota</a:t>
            </a:r>
            <a:r>
              <a:rPr lang="en-US" sz="1200" dirty="0"/>
              <a:t>/image-classification-on-</a:t>
            </a:r>
            <a:r>
              <a:rPr lang="en-US" sz="1200" dirty="0" err="1"/>
              <a:t>imagenet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628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E16A-7623-3944-8AA5-3EC882E7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מה עושים עם זה?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1AC99-A30A-874A-8121-6A0E6AAC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3050"/>
            <a:ext cx="9144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45FA2-7C5C-9242-92DF-CE6B178344B1}"/>
              </a:ext>
            </a:extLst>
          </p:cNvPr>
          <p:cNvSpPr txBox="1"/>
          <p:nvPr/>
        </p:nvSpPr>
        <p:spPr>
          <a:xfrm>
            <a:off x="971600" y="5347548"/>
            <a:ext cx="7056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200" dirty="0"/>
              <a:t>https://</a:t>
            </a:r>
            <a:r>
              <a:rPr lang="en-US" sz="1200" dirty="0" err="1"/>
              <a:t>cardumencapital.medium.com</a:t>
            </a:r>
            <a:r>
              <a:rPr lang="en-US" sz="1200" dirty="0"/>
              <a:t>/israels-artificial-intelligence-startups-june-2020-81e27d9332d8</a:t>
            </a:r>
          </a:p>
        </p:txBody>
      </p:sp>
    </p:spTree>
    <p:extLst>
      <p:ext uri="{BB962C8B-B14F-4D97-AF65-F5344CB8AC3E}">
        <p14:creationId xmlns:p14="http://schemas.microsoft.com/office/powerpoint/2010/main" val="209201396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2211</TotalTime>
  <Words>719</Words>
  <Application>Microsoft Macintosh PowerPoint</Application>
  <PresentationFormat>On-screen Show (4:3)</PresentationFormat>
  <Paragraphs>124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blank</vt:lpstr>
      <vt:lpstr>בינה מלאכותית  השלכות, סיכונים והזדמנויות </vt:lpstr>
      <vt:lpstr>מי אני, מי אנחנו</vt:lpstr>
      <vt:lpstr>PowerPoint Presentation</vt:lpstr>
      <vt:lpstr>אלן טיורינג</vt:lpstr>
      <vt:lpstr>מערכות מומחה ו״פשוט תוכנה״</vt:lpstr>
      <vt:lpstr>לימוד מכונה</vt:lpstr>
      <vt:lpstr>רשתות ניורונים עמוקות</vt:lpstr>
      <vt:lpstr>וזה עובד?</vt:lpstr>
      <vt:lpstr>מה עושים עם זה?</vt:lpstr>
      <vt:lpstr>איך עושים את זה? למה עכשיו?</vt:lpstr>
      <vt:lpstr>PowerPoint Presentation</vt:lpstr>
      <vt:lpstr>זה יקר</vt:lpstr>
      <vt:lpstr>מודלים סטטיסטיים עושים טעויות</vt:lpstr>
      <vt:lpstr>לימוד ע״י מטרה רגיש להגדרת המטרה</vt:lpstr>
      <vt:lpstr>מודלים עצומים הם ״קופסה שחורה״</vt:lpstr>
      <vt:lpstr>מודלים רגישים ל״דוגמאות יריבות״</vt:lpstr>
      <vt:lpstr>PowerPoint Presentation</vt:lpstr>
      <vt:lpstr>בינה מלאכותית בביטחון</vt:lpstr>
      <vt:lpstr>בינה מלאכותית בביטחון – יתרונות וחסרונות</vt:lpstr>
      <vt:lpstr>בינה מלאכותית בביטחון – דיונים בקהילה הטכנית</vt:lpstr>
      <vt:lpstr>בינה מלאכותית בביטחון – דיונים בקהילה הבינלאומית</vt:lpstr>
      <vt:lpstr>בינה מלאכותית בביטחון – ממשלת ארה״ב </vt:lpstr>
      <vt:lpstr>בינה מלאכותית בסייבר</vt:lpstr>
      <vt:lpstr>בינה מלאכותית בסייבר – התקפה והגנה</vt:lpstr>
      <vt:lpstr>בינה מלאכותית במידע</vt:lpstr>
      <vt:lpstr>בינה מלאכותית במידע – אתגרים והמלצות</vt:lpstr>
      <vt:lpstr>PowerPoint Presentation</vt:lpstr>
      <vt:lpstr>אתיקה של בינה מלאכותית</vt:lpstr>
      <vt:lpstr>רגולציה של בינה מלאכותית</vt:lpstr>
      <vt:lpstr>עתידנות ואסטרטגיה של בינה מלאכותית</vt:lpstr>
      <vt:lpstr>תודה! יש 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בינה מלאכותית  השלכות, סיכונים והזדמנויות</dc:title>
  <dc:creator>Shahar Edgerton Avin</dc:creator>
  <cp:lastModifiedBy>Shahar Edgerton Avin</cp:lastModifiedBy>
  <cp:revision>25</cp:revision>
  <cp:lastPrinted>1601-01-01T00:00:00Z</cp:lastPrinted>
  <dcterms:created xsi:type="dcterms:W3CDTF">2021-07-06T16:25:30Z</dcterms:created>
  <dcterms:modified xsi:type="dcterms:W3CDTF">2021-12-03T11:59:19Z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